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1BA"/>
    <a:srgbClr val="DAFFF6"/>
    <a:srgbClr val="1532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8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131E0-89A8-F848-99BD-4F0BAC52272C}" type="datetimeFigureOut">
              <a:rPr lang="en-US" smtClean="0"/>
              <a:pPr/>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2EEB3-126D-3C4F-B84E-148BE980A1C0}" type="slidenum">
              <a:rPr lang="en-US" smtClean="0"/>
              <a:pPr/>
              <a:t>‹#›</a:t>
            </a:fld>
            <a:endParaRPr lang="en-US"/>
          </a:p>
        </p:txBody>
      </p:sp>
    </p:spTree>
    <p:extLst>
      <p:ext uri="{BB962C8B-B14F-4D97-AF65-F5344CB8AC3E}">
        <p14:creationId xmlns="" xmlns:p14="http://schemas.microsoft.com/office/powerpoint/2010/main" val="1105562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72EEB3-126D-3C4F-B84E-148BE980A1C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3810" y="2130425"/>
            <a:ext cx="7691521" cy="1470025"/>
          </a:xfrm>
        </p:spPr>
        <p:txBody>
          <a:bodyPr/>
          <a:lstStyle>
            <a:lvl1pPr>
              <a:defRPr>
                <a:solidFill>
                  <a:srgbClr val="15323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97165" y="3362632"/>
            <a:ext cx="4256312" cy="2276168"/>
          </a:xfrm>
          <a:prstGeom prst="rect">
            <a:avLst/>
          </a:prstGeom>
        </p:spPr>
        <p:txBody>
          <a:bodyPr>
            <a:normAutofit/>
          </a:bodyPr>
          <a:lstStyle>
            <a:lvl1pPr marL="0" indent="0" algn="l">
              <a:buNone/>
              <a:defRPr sz="2000">
                <a:solidFill>
                  <a:srgbClr val="1532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20120902 little square.jpg"/>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0" y="2688641"/>
            <a:ext cx="728710" cy="728710"/>
          </a:xfrm>
          <a:prstGeom prst="rect">
            <a:avLst/>
          </a:prstGeom>
        </p:spPr>
      </p:pic>
    </p:spTree>
    <p:extLst>
      <p:ext uri="{BB962C8B-B14F-4D97-AF65-F5344CB8AC3E}">
        <p14:creationId xmlns="" xmlns:p14="http://schemas.microsoft.com/office/powerpoint/2010/main" val="3839380075"/>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7959" y="813238"/>
            <a:ext cx="4055241" cy="937172"/>
          </a:xfrm>
        </p:spPr>
        <p:txBody>
          <a:bodyPr>
            <a:noAutofit/>
          </a:bodyPr>
          <a:lstStyle>
            <a:lvl1pPr>
              <a:defRPr sz="3200"/>
            </a:lvl1pPr>
          </a:lstStyle>
          <a:p>
            <a:r>
              <a:rPr lang="en-US" dirty="0" smtClean="0"/>
              <a:t>Master title style</a:t>
            </a:r>
            <a:endParaRPr lang="en-US" dirty="0"/>
          </a:p>
        </p:txBody>
      </p:sp>
      <p:sp>
        <p:nvSpPr>
          <p:cNvPr id="9" name="Rectangle 8"/>
          <p:cNvSpPr/>
          <p:nvPr userDrawn="1"/>
        </p:nvSpPr>
        <p:spPr>
          <a:xfrm>
            <a:off x="8661772" y="5734151"/>
            <a:ext cx="425918" cy="338554"/>
          </a:xfrm>
          <a:prstGeom prst="rect">
            <a:avLst/>
          </a:prstGeom>
        </p:spPr>
        <p:txBody>
          <a:bodyPr wrap="none">
            <a:spAutoFit/>
          </a:bodyPr>
          <a:lstStyle/>
          <a:p>
            <a:fld id="{FC6BC84A-B0C2-BE4B-84D9-C0536B71BD95}" type="slidenum">
              <a:rPr lang="en-US" sz="1600" b="1" smtClean="0">
                <a:solidFill>
                  <a:srgbClr val="153238"/>
                </a:solidFill>
              </a:rPr>
              <a:pPr/>
              <a:t>‹#›</a:t>
            </a:fld>
            <a:endParaRPr lang="en-US" sz="1600" b="1" dirty="0">
              <a:solidFill>
                <a:srgbClr val="153238"/>
              </a:solidFill>
            </a:endParaRPr>
          </a:p>
        </p:txBody>
      </p:sp>
      <p:sp>
        <p:nvSpPr>
          <p:cNvPr id="6" name="Content Placeholder 2"/>
          <p:cNvSpPr>
            <a:spLocks noGrp="1"/>
          </p:cNvSpPr>
          <p:nvPr>
            <p:ph idx="1" hasCustomPrompt="1"/>
          </p:nvPr>
        </p:nvSpPr>
        <p:spPr>
          <a:xfrm>
            <a:off x="457200" y="1750410"/>
            <a:ext cx="8229600" cy="4375753"/>
          </a:xfrm>
          <a:prstGeom prst="rect">
            <a:avLst/>
          </a:prstGeom>
        </p:spPr>
        <p:txBody>
          <a:bodyPr>
            <a:normAutofit/>
          </a:bodyPr>
          <a:lstStyle>
            <a:lvl1pPr>
              <a:defRPr sz="1600">
                <a:solidFill>
                  <a:schemeClr val="accent5">
                    <a:lumMod val="50000"/>
                  </a:schemeClr>
                </a:solidFill>
              </a:defRPr>
            </a:lvl1pPr>
            <a:lvl2pPr>
              <a:defRPr sz="1600">
                <a:solidFill>
                  <a:schemeClr val="accent5">
                    <a:lumMod val="50000"/>
                  </a:schemeClr>
                </a:solidFill>
              </a:defRPr>
            </a:lvl2pPr>
            <a:lvl3pPr>
              <a:defRPr sz="1600">
                <a:solidFill>
                  <a:schemeClr val="accent5">
                    <a:lumMod val="50000"/>
                  </a:schemeClr>
                </a:solidFill>
              </a:defRPr>
            </a:lvl3pPr>
            <a:lvl4pPr>
              <a:defRPr sz="1600">
                <a:solidFill>
                  <a:schemeClr val="accent5">
                    <a:lumMod val="50000"/>
                  </a:schemeClr>
                </a:solidFill>
              </a:defRPr>
            </a:lvl4pPr>
            <a:lvl5pPr>
              <a:defRPr sz="1600">
                <a:solidFill>
                  <a:schemeClr val="accent5">
                    <a:lumMod val="50000"/>
                  </a:schemeClr>
                </a:solidFill>
              </a:defRPr>
            </a:lvl5pPr>
          </a:lstStyle>
          <a:p>
            <a:pPr lvl="0"/>
            <a:r>
              <a:rPr lang="en-US" dirty="0" smtClean="0"/>
              <a:t>Click to edit Headline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87798279"/>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5242" y="735724"/>
            <a:ext cx="3643586" cy="681913"/>
          </a:xfrm>
          <a:prstGeom prst="rect">
            <a:avLst/>
          </a:prstGeom>
        </p:spPr>
        <p:txBody>
          <a:bodyPr vert="horz" lIns="91440" tIns="45720" rIns="91440" bIns="45720" rtlCol="0" anchor="ctr">
            <a:normAutofit/>
          </a:bodyPr>
          <a:lstStyle/>
          <a:p>
            <a:r>
              <a:rPr lang="en-US" dirty="0" err="1" smtClean="0"/>
              <a:t>Clic</a:t>
            </a:r>
            <a:endParaRPr lang="en-US" dirty="0"/>
          </a:p>
        </p:txBody>
      </p:sp>
      <p:pic>
        <p:nvPicPr>
          <p:cNvPr id="9" name="Picture 8" descr="logos.pn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376621" y="6345243"/>
            <a:ext cx="8592207" cy="416913"/>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7AD29-258D-1E4D-A623-585EABBDE01C}" type="datetimeFigureOut">
              <a:rPr lang="en-US" smtClean="0"/>
              <a:pPr/>
              <a:t>5/22/2013</a:t>
            </a:fld>
            <a:endParaRPr lang="en-US"/>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A7479-0D02-234E-9303-FDF6A288FEDD}" type="slidenum">
              <a:rPr lang="en-US" smtClean="0"/>
              <a:pPr/>
              <a:t>‹#›</a:t>
            </a:fld>
            <a:endParaRPr lang="en-US"/>
          </a:p>
        </p:txBody>
      </p:sp>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20130404 header.jpg"/>
          <p:cNvPicPr>
            <a:picLocks noChangeAspect="1"/>
          </p:cNvPicPr>
          <p:nvPr userDrawn="1"/>
        </p:nvPicPr>
        <p:blipFill>
          <a:blip r:embed="rId6" cstate="print">
            <a:extLst>
              <a:ext uri="{28A0092B-C50C-407E-A947-70E740481C1C}">
                <a14:useLocalDpi xmlns="" xmlns:a14="http://schemas.microsoft.com/office/drawing/2010/main"/>
              </a:ext>
            </a:extLst>
          </a:blip>
          <a:stretch>
            <a:fillRect/>
          </a:stretch>
        </p:blipFill>
        <p:spPr>
          <a:xfrm>
            <a:off x="0" y="0"/>
            <a:ext cx="9144000" cy="1554480"/>
          </a:xfrm>
          <a:prstGeom prst="rect">
            <a:avLst/>
          </a:prstGeom>
        </p:spPr>
      </p:pic>
    </p:spTree>
    <p:extLst>
      <p:ext uri="{BB962C8B-B14F-4D97-AF65-F5344CB8AC3E}">
        <p14:creationId xmlns="" xmlns:p14="http://schemas.microsoft.com/office/powerpoint/2010/main" val="251656759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xStyles>
    <p:titleStyle>
      <a:lvl1pPr algn="l" defTabSz="457200" rtl="0" eaLnBrk="1" latinLnBrk="0" hangingPunct="1">
        <a:spcBef>
          <a:spcPct val="0"/>
        </a:spcBef>
        <a:buNone/>
        <a:defRPr sz="4400" kern="1200">
          <a:solidFill>
            <a:schemeClr val="accent5">
              <a:lumMod val="40000"/>
              <a:lumOff val="60000"/>
            </a:schemeClr>
          </a:solidFill>
          <a:latin typeface="+mj-lt"/>
          <a:ea typeface="+mj-ea"/>
          <a:cs typeface="+mj-cs"/>
        </a:defRPr>
      </a:lvl1pPr>
    </p:titleStyle>
    <p:bodyStyle>
      <a:lvl1pPr marL="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1pPr>
      <a:lvl2pPr marL="742950" indent="-28575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2pPr>
      <a:lvl3pPr marL="11430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3pPr>
      <a:lvl4pPr marL="137160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4pPr>
      <a:lvl5pPr marL="20574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14795"/>
            <a:ext cx="6731391" cy="812453"/>
          </a:xfrm>
        </p:spPr>
        <p:txBody>
          <a:bodyPr>
            <a:noAutofit/>
          </a:bodyPr>
          <a:lstStyle/>
          <a:p>
            <a:pPr algn="ctr"/>
            <a:r>
              <a:rPr lang="en-US" sz="6000" b="1" dirty="0" smtClean="0">
                <a:solidFill>
                  <a:schemeClr val="accent5">
                    <a:lumMod val="50000"/>
                  </a:schemeClr>
                </a:solidFill>
              </a:rPr>
              <a:t>UNIT 10:</a:t>
            </a:r>
            <a:endParaRPr lang="en-US" sz="6000" b="1" dirty="0">
              <a:solidFill>
                <a:schemeClr val="accent5">
                  <a:lumMod val="50000"/>
                </a:schemeClr>
              </a:solidFill>
            </a:endParaRPr>
          </a:p>
        </p:txBody>
      </p:sp>
      <p:sp>
        <p:nvSpPr>
          <p:cNvPr id="3" name="Subtitle 2"/>
          <p:cNvSpPr>
            <a:spLocks noGrp="1"/>
          </p:cNvSpPr>
          <p:nvPr>
            <p:ph type="subTitle" idx="1"/>
          </p:nvPr>
        </p:nvSpPr>
        <p:spPr>
          <a:xfrm>
            <a:off x="2180492" y="3487565"/>
            <a:ext cx="5022166" cy="1436128"/>
          </a:xfrm>
        </p:spPr>
        <p:txBody>
          <a:bodyPr>
            <a:normAutofit/>
          </a:bodyPr>
          <a:lstStyle/>
          <a:p>
            <a:pPr algn="ctr"/>
            <a:r>
              <a:rPr lang="en-US" sz="4000" b="1" dirty="0" smtClean="0"/>
              <a:t>Monitoring and Compliance</a:t>
            </a:r>
            <a:endParaRPr lang="en-US" sz="4000" b="1" dirty="0"/>
          </a:p>
        </p:txBody>
      </p:sp>
    </p:spTree>
    <p:extLst>
      <p:ext uri="{BB962C8B-B14F-4D97-AF65-F5344CB8AC3E}">
        <p14:creationId xmlns="" xmlns:p14="http://schemas.microsoft.com/office/powerpoint/2010/main" val="390811858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Compliance</a:t>
            </a:r>
            <a:endParaRPr lang="en-AU" dirty="0"/>
          </a:p>
        </p:txBody>
      </p:sp>
      <p:sp>
        <p:nvSpPr>
          <p:cNvPr id="3" name="Content Placeholder 2"/>
          <p:cNvSpPr>
            <a:spLocks noGrp="1"/>
          </p:cNvSpPr>
          <p:nvPr>
            <p:ph idx="1"/>
          </p:nvPr>
        </p:nvSpPr>
        <p:spPr>
          <a:xfrm>
            <a:off x="457200" y="1750410"/>
            <a:ext cx="8229600" cy="4727663"/>
          </a:xfrm>
        </p:spPr>
        <p:txBody>
          <a:bodyPr>
            <a:normAutofit fontScale="92500" lnSpcReduction="10000"/>
          </a:bodyPr>
          <a:lstStyle/>
          <a:p>
            <a:r>
              <a:rPr lang="en-AU" sz="2400" dirty="0" smtClean="0"/>
              <a:t>Considerations for good compliance:</a:t>
            </a:r>
          </a:p>
          <a:p>
            <a:pPr>
              <a:buFont typeface="Arial" pitchFamily="34" charset="0"/>
              <a:buChar char="•"/>
            </a:pPr>
            <a:r>
              <a:rPr lang="en-AU" sz="2400" dirty="0" smtClean="0"/>
              <a:t> Identify who conducts the surveillance (provide power)</a:t>
            </a:r>
          </a:p>
          <a:p>
            <a:pPr>
              <a:buFont typeface="Arial" pitchFamily="34" charset="0"/>
              <a:buChar char="•"/>
            </a:pPr>
            <a:r>
              <a:rPr lang="en-AU" sz="2400" dirty="0" smtClean="0"/>
              <a:t> Identify what education programs to use</a:t>
            </a:r>
          </a:p>
          <a:p>
            <a:pPr>
              <a:buFont typeface="Arial" pitchFamily="34" charset="0"/>
              <a:buChar char="•"/>
            </a:pPr>
            <a:r>
              <a:rPr lang="en-AU" sz="2400" dirty="0" smtClean="0"/>
              <a:t> Take a risk-based approach to enforcement (limited resources)</a:t>
            </a:r>
          </a:p>
          <a:p>
            <a:pPr>
              <a:buFont typeface="Arial" pitchFamily="34" charset="0"/>
              <a:buChar char="•"/>
            </a:pPr>
            <a:r>
              <a:rPr lang="en-AU" sz="2400" dirty="0" smtClean="0"/>
              <a:t> Adopt a ‘crime scene investigation’ approach</a:t>
            </a:r>
          </a:p>
          <a:p>
            <a:pPr>
              <a:buFont typeface="Arial" pitchFamily="34" charset="0"/>
              <a:buChar char="•"/>
            </a:pPr>
            <a:r>
              <a:rPr lang="en-AU" sz="2400" dirty="0" smtClean="0"/>
              <a:t> Reward good behaviour</a:t>
            </a:r>
          </a:p>
          <a:p>
            <a:pPr>
              <a:buFont typeface="Arial" pitchFamily="34" charset="0"/>
              <a:buChar char="•"/>
            </a:pPr>
            <a:r>
              <a:rPr lang="en-AU" sz="2400" dirty="0" smtClean="0"/>
              <a:t> Coordinate compliance efforts</a:t>
            </a:r>
          </a:p>
          <a:p>
            <a:pPr>
              <a:buFont typeface="Arial" pitchFamily="34" charset="0"/>
              <a:buChar char="•"/>
            </a:pPr>
            <a:r>
              <a:rPr lang="en-AU" sz="2400" dirty="0" smtClean="0"/>
              <a:t> Provide adequate training</a:t>
            </a:r>
          </a:p>
          <a:p>
            <a:pPr>
              <a:buFont typeface="Arial" pitchFamily="34" charset="0"/>
              <a:buChar char="•"/>
            </a:pPr>
            <a:r>
              <a:rPr lang="en-AU" sz="2400" dirty="0" smtClean="0"/>
              <a:t> Ensure adequate funding for compliance activities</a:t>
            </a:r>
          </a:p>
          <a:p>
            <a:pPr>
              <a:buFont typeface="Arial" pitchFamily="34" charset="0"/>
              <a:buChar char="•"/>
            </a:pPr>
            <a:r>
              <a:rPr lang="en-AU" sz="2400" dirty="0" smtClean="0"/>
              <a:t> Maintaining records of compliance activities</a:t>
            </a:r>
          </a:p>
          <a:p>
            <a:endParaRPr lang="en-AU" sz="2000" dirty="0" smtClean="0"/>
          </a:p>
          <a:p>
            <a:r>
              <a:rPr lang="en-AU" sz="2400" i="1" dirty="0" smtClean="0"/>
              <a:t>Activity 10.3: Use the EAFM plan template to develop a compliance program for your case study EAFM plan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Review process</a:t>
            </a:r>
            <a:endParaRPr lang="en-AU" dirty="0"/>
          </a:p>
        </p:txBody>
      </p:sp>
      <p:sp>
        <p:nvSpPr>
          <p:cNvPr id="3" name="Content Placeholder 2"/>
          <p:cNvSpPr>
            <a:spLocks noGrp="1"/>
          </p:cNvSpPr>
          <p:nvPr>
            <p:ph idx="1"/>
          </p:nvPr>
        </p:nvSpPr>
        <p:spPr>
          <a:xfrm>
            <a:off x="457200" y="1750410"/>
            <a:ext cx="8636000" cy="4375753"/>
          </a:xfrm>
        </p:spPr>
        <p:txBody>
          <a:bodyPr>
            <a:normAutofit/>
          </a:bodyPr>
          <a:lstStyle/>
          <a:p>
            <a:r>
              <a:rPr lang="en-AU" sz="2400" dirty="0" smtClean="0"/>
              <a:t>The final part of an EAFM plan must document a </a:t>
            </a:r>
            <a:r>
              <a:rPr lang="en-AU" sz="2400" b="1" dirty="0" smtClean="0"/>
              <a:t>review process</a:t>
            </a:r>
          </a:p>
          <a:p>
            <a:pPr>
              <a:buFont typeface="Arial" pitchFamily="34" charset="0"/>
              <a:buChar char="•"/>
            </a:pPr>
            <a:r>
              <a:rPr lang="en-AU" sz="2000" dirty="0" smtClean="0"/>
              <a:t> </a:t>
            </a:r>
            <a:r>
              <a:rPr lang="en-AU" sz="2200" dirty="0" smtClean="0"/>
              <a:t>Assesses how well the plans objectives are being met</a:t>
            </a:r>
          </a:p>
          <a:p>
            <a:pPr>
              <a:buFont typeface="Arial" pitchFamily="34" charset="0"/>
              <a:buChar char="•"/>
            </a:pPr>
            <a:r>
              <a:rPr lang="en-AU" sz="2200" dirty="0" smtClean="0"/>
              <a:t> Determines appropriate changes to the plan as necessary (adaptive management)</a:t>
            </a:r>
          </a:p>
          <a:p>
            <a:pPr>
              <a:buFont typeface="Arial" pitchFamily="34" charset="0"/>
              <a:buChar char="•"/>
            </a:pPr>
            <a:r>
              <a:rPr lang="en-AU" sz="2200" dirty="0" smtClean="0"/>
              <a:t> Identifies how frequently the plan will be reviewed</a:t>
            </a:r>
          </a:p>
          <a:p>
            <a:pPr>
              <a:buFont typeface="Arial" pitchFamily="34" charset="0"/>
              <a:buChar char="•"/>
            </a:pPr>
            <a:endParaRPr lang="en-AU" dirty="0" smtClean="0"/>
          </a:p>
          <a:p>
            <a:r>
              <a:rPr lang="en-AU" sz="2400" dirty="0" smtClean="0"/>
              <a:t>The review brings together stakeholders to assess:</a:t>
            </a:r>
          </a:p>
          <a:p>
            <a:pPr>
              <a:buFont typeface="Arial" pitchFamily="34" charset="0"/>
              <a:buChar char="•"/>
            </a:pPr>
            <a:r>
              <a:rPr lang="en-AU" sz="2000" dirty="0" smtClean="0"/>
              <a:t> </a:t>
            </a:r>
            <a:r>
              <a:rPr lang="en-AU" sz="2200" dirty="0" smtClean="0"/>
              <a:t>monitoring data (performance measures)</a:t>
            </a:r>
          </a:p>
          <a:p>
            <a:pPr>
              <a:buFont typeface="Arial" pitchFamily="34" charset="0"/>
              <a:buChar char="•"/>
            </a:pPr>
            <a:r>
              <a:rPr lang="en-AU" sz="2200" dirty="0" smtClean="0"/>
              <a:t> compliance data</a:t>
            </a:r>
          </a:p>
          <a:p>
            <a:pPr>
              <a:buFont typeface="Arial" pitchFamily="34" charset="0"/>
              <a:buChar char="•"/>
            </a:pPr>
            <a:r>
              <a:rPr lang="en-AU" sz="2200" dirty="0" smtClean="0"/>
              <a:t> emerging issues</a:t>
            </a:r>
          </a:p>
          <a:p>
            <a:pPr>
              <a:buFont typeface="Arial" pitchFamily="34" charset="0"/>
              <a:buChar char="•"/>
            </a:pPr>
            <a:r>
              <a:rPr lang="en-AU" sz="2200" dirty="0" smtClean="0"/>
              <a:t> new background information</a:t>
            </a:r>
            <a:endParaRPr lang="en-AU" sz="2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Review plan</a:t>
            </a:r>
            <a:endParaRPr lang="en-AU" dirty="0"/>
          </a:p>
        </p:txBody>
      </p:sp>
      <p:sp>
        <p:nvSpPr>
          <p:cNvPr id="3" name="Content Placeholder 2"/>
          <p:cNvSpPr>
            <a:spLocks noGrp="1"/>
          </p:cNvSpPr>
          <p:nvPr>
            <p:ph idx="1"/>
          </p:nvPr>
        </p:nvSpPr>
        <p:spPr/>
        <p:txBody>
          <a:bodyPr>
            <a:normAutofit lnSpcReduction="10000"/>
          </a:bodyPr>
          <a:lstStyle/>
          <a:p>
            <a:endParaRPr lang="en-AU" sz="2400" dirty="0" smtClean="0"/>
          </a:p>
          <a:p>
            <a:r>
              <a:rPr lang="en-AU" sz="2400" i="1" dirty="0" smtClean="0"/>
              <a:t>Activity 10.4: </a:t>
            </a:r>
            <a:r>
              <a:rPr lang="de-DE" sz="2400" i="1" dirty="0" smtClean="0"/>
              <a:t>Update EAFM plan with a timeframe and process for review of management effectiveness. If needed refer back to Figure 9.1 for how you might develop your plan review process.</a:t>
            </a:r>
            <a:endParaRPr lang="en-AU" sz="2400" i="1" dirty="0" smtClean="0"/>
          </a:p>
          <a:p>
            <a:endParaRPr lang="en-AU" sz="2400" i="1" dirty="0" smtClean="0"/>
          </a:p>
          <a:p>
            <a:endParaRPr lang="en-AU" sz="2400" i="1" dirty="0" smtClean="0"/>
          </a:p>
          <a:p>
            <a:r>
              <a:rPr lang="en-AU" sz="2400" i="1" dirty="0" smtClean="0"/>
              <a:t>15 minute personal review: unit review, students to review main concepts of unit in the course notes, contribute any new words (new to them) to their own personal glossary in the back of their notebook (local language equivalent terms should also be recorded where possible)</a:t>
            </a:r>
            <a:endParaRPr lang="en-AU" sz="2400" i="1"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083" y="813238"/>
            <a:ext cx="4543865" cy="937172"/>
          </a:xfrm>
        </p:spPr>
        <p:txBody>
          <a:bodyPr/>
          <a:lstStyle/>
          <a:p>
            <a:r>
              <a:rPr lang="en-AU" dirty="0" smtClean="0"/>
              <a:t>Monitoring &amp; compliance</a:t>
            </a:r>
            <a:endParaRPr lang="en-AU" dirty="0"/>
          </a:p>
        </p:txBody>
      </p:sp>
      <p:sp>
        <p:nvSpPr>
          <p:cNvPr id="3" name="Content Placeholder 2"/>
          <p:cNvSpPr>
            <a:spLocks noGrp="1"/>
          </p:cNvSpPr>
          <p:nvPr>
            <p:ph idx="1"/>
          </p:nvPr>
        </p:nvSpPr>
        <p:spPr/>
        <p:txBody>
          <a:bodyPr>
            <a:normAutofit/>
          </a:bodyPr>
          <a:lstStyle/>
          <a:p>
            <a:r>
              <a:rPr lang="en-AU" sz="2400" i="1" dirty="0" smtClean="0"/>
              <a:t>Activity 10.1: Class prior experience and local examples of compliance and monitoring activities.</a:t>
            </a:r>
          </a:p>
          <a:p>
            <a:r>
              <a:rPr lang="en-AU" sz="2400" i="1" dirty="0" smtClean="0"/>
              <a:t>What does adaptive management involve?</a:t>
            </a:r>
            <a:endParaRPr lang="en-AU" sz="2400" i="1"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plan elements</a:t>
            </a:r>
            <a:endParaRPr lang="en-US" dirty="0"/>
          </a:p>
        </p:txBody>
      </p:sp>
      <p:sp>
        <p:nvSpPr>
          <p:cNvPr id="3" name="Content Placeholder 2"/>
          <p:cNvSpPr>
            <a:spLocks noGrp="1"/>
          </p:cNvSpPr>
          <p:nvPr>
            <p:ph idx="1"/>
          </p:nvPr>
        </p:nvSpPr>
        <p:spPr/>
        <p:txBody>
          <a:bodyPr>
            <a:normAutofit/>
          </a:bodyPr>
          <a:lstStyle/>
          <a:p>
            <a:r>
              <a:rPr lang="en-US" sz="2800" dirty="0" smtClean="0"/>
              <a:t>The EAFM plan will not be complete without:</a:t>
            </a:r>
          </a:p>
          <a:p>
            <a:pPr>
              <a:buFont typeface="Arial" pitchFamily="34" charset="0"/>
              <a:buChar char="•"/>
            </a:pPr>
            <a:r>
              <a:rPr lang="en-US" sz="2800" dirty="0" smtClean="0"/>
              <a:t> Monitoring</a:t>
            </a:r>
          </a:p>
          <a:p>
            <a:pPr>
              <a:buFont typeface="Arial" pitchFamily="34" charset="0"/>
              <a:buChar char="•"/>
            </a:pPr>
            <a:r>
              <a:rPr lang="en-US" sz="2800" dirty="0" smtClean="0"/>
              <a:t> Compliance</a:t>
            </a:r>
          </a:p>
          <a:p>
            <a:pPr>
              <a:buFont typeface="Arial" pitchFamily="34" charset="0"/>
              <a:buChar char="•"/>
            </a:pPr>
            <a:r>
              <a:rPr lang="en-US" sz="2800" dirty="0" smtClean="0"/>
              <a:t> Review process</a:t>
            </a:r>
          </a:p>
          <a:p>
            <a:endParaRPr lang="en-US" sz="2800" dirty="0" smtClean="0"/>
          </a:p>
          <a:p>
            <a:r>
              <a:rPr lang="en-US" sz="2800" dirty="0" smtClean="0"/>
              <a:t>These will need to be made part of your written EAFM plan</a:t>
            </a:r>
            <a:endParaRPr lang="en-US" sz="2800" dirty="0"/>
          </a:p>
        </p:txBody>
      </p:sp>
    </p:spTree>
    <p:extLst>
      <p:ext uri="{BB962C8B-B14F-4D97-AF65-F5344CB8AC3E}">
        <p14:creationId xmlns:p14="http://schemas.microsoft.com/office/powerpoint/2010/main" xmlns="" val="386016483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a:xfrm>
            <a:off x="457199" y="1750410"/>
            <a:ext cx="8447649" cy="4375753"/>
          </a:xfrm>
        </p:spPr>
        <p:txBody>
          <a:bodyPr>
            <a:normAutofit lnSpcReduction="10000"/>
          </a:bodyPr>
          <a:lstStyle/>
          <a:p>
            <a:r>
              <a:rPr lang="en-US" sz="2400" dirty="0" smtClean="0"/>
              <a:t>Monitoring will inform the success of the EAFM plan. This should be written up as a separate section in the plan.</a:t>
            </a:r>
          </a:p>
          <a:p>
            <a:endParaRPr lang="en-US" sz="2400" dirty="0" smtClean="0"/>
          </a:p>
          <a:p>
            <a:r>
              <a:rPr lang="en-US" sz="2400" dirty="0" smtClean="0"/>
              <a:t>Should include:</a:t>
            </a:r>
          </a:p>
          <a:p>
            <a:pPr lvl="0">
              <a:buFont typeface="Arial" pitchFamily="34" charset="0"/>
              <a:buChar char="•"/>
            </a:pPr>
            <a:r>
              <a:rPr lang="en-AU" sz="2400" dirty="0" smtClean="0"/>
              <a:t> performance measures and reference levels for each of the operational objectives </a:t>
            </a:r>
          </a:p>
          <a:p>
            <a:pPr lvl="0">
              <a:buFont typeface="Arial" pitchFamily="34" charset="0"/>
              <a:buChar char="•"/>
            </a:pPr>
            <a:r>
              <a:rPr lang="en-AU" sz="2400" dirty="0" smtClean="0"/>
              <a:t> data to be collected and the collection methods (biophysical, social and economic)</a:t>
            </a:r>
          </a:p>
          <a:p>
            <a:pPr lvl="0">
              <a:buFont typeface="Arial" pitchFamily="34" charset="0"/>
              <a:buChar char="•"/>
            </a:pPr>
            <a:r>
              <a:rPr lang="en-AU" sz="2400" dirty="0" smtClean="0"/>
              <a:t> a documented plan for conducting the data collection (when, where, who, how)</a:t>
            </a:r>
          </a:p>
          <a:p>
            <a:pPr lvl="0">
              <a:buFont typeface="Arial" pitchFamily="34" charset="0"/>
              <a:buChar char="•"/>
            </a:pPr>
            <a:r>
              <a:rPr lang="en-AU" sz="2400" dirty="0" smtClean="0"/>
              <a:t> how the data will be analysed (who, when)</a:t>
            </a:r>
          </a:p>
          <a:p>
            <a:endParaRPr lang="en-US" sz="2400" dirty="0" smtClean="0"/>
          </a:p>
          <a:p>
            <a:endParaRPr lang="en-US" sz="2400" dirty="0"/>
          </a:p>
        </p:txBody>
      </p:sp>
    </p:spTree>
    <p:extLst>
      <p:ext uri="{BB962C8B-B14F-4D97-AF65-F5344CB8AC3E}">
        <p14:creationId xmlns:p14="http://schemas.microsoft.com/office/powerpoint/2010/main" xmlns="" val="3860164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Monitoring</a:t>
            </a:r>
            <a:endParaRPr lang="en-AU" dirty="0"/>
          </a:p>
        </p:txBody>
      </p:sp>
      <p:sp>
        <p:nvSpPr>
          <p:cNvPr id="3" name="Content Placeholder 2"/>
          <p:cNvSpPr>
            <a:spLocks noGrp="1"/>
          </p:cNvSpPr>
          <p:nvPr>
            <p:ph idx="1"/>
          </p:nvPr>
        </p:nvSpPr>
        <p:spPr/>
        <p:txBody>
          <a:bodyPr>
            <a:normAutofit/>
          </a:bodyPr>
          <a:lstStyle/>
          <a:p>
            <a:r>
              <a:rPr lang="en-AU" sz="2400" dirty="0" smtClean="0"/>
              <a:t>Principles of good monitoring design:</a:t>
            </a:r>
          </a:p>
          <a:p>
            <a:pPr>
              <a:buFont typeface="Arial" pitchFamily="34" charset="0"/>
              <a:buChar char="•"/>
            </a:pPr>
            <a:r>
              <a:rPr lang="en-AU" sz="2400" dirty="0" smtClean="0"/>
              <a:t> Spread sampling throughout area of interest</a:t>
            </a:r>
          </a:p>
          <a:p>
            <a:pPr>
              <a:buFont typeface="Arial" pitchFamily="34" charset="0"/>
              <a:buChar char="•"/>
            </a:pPr>
            <a:r>
              <a:rPr lang="en-AU" sz="2400" dirty="0" smtClean="0"/>
              <a:t> Use replication to account for natural variability – the more the better</a:t>
            </a:r>
          </a:p>
          <a:p>
            <a:pPr>
              <a:buFont typeface="Arial" pitchFamily="34" charset="0"/>
              <a:buChar char="•"/>
            </a:pPr>
            <a:r>
              <a:rPr lang="en-AU" sz="2400" dirty="0" smtClean="0"/>
              <a:t> Minimise sources of variation</a:t>
            </a:r>
          </a:p>
          <a:p>
            <a:pPr lvl="1">
              <a:buFont typeface="Arial" pitchFamily="34" charset="0"/>
              <a:buChar char="•"/>
            </a:pPr>
            <a:r>
              <a:rPr lang="en-AU" sz="2200" dirty="0" err="1" smtClean="0"/>
              <a:t>Eg</a:t>
            </a:r>
            <a:r>
              <a:rPr lang="en-AU" sz="2200" dirty="0" smtClean="0"/>
              <a:t>. fish numbers influenced by season, tide, time of day, depth, reef zone, visibility, etc.</a:t>
            </a:r>
          </a:p>
          <a:p>
            <a:pPr>
              <a:buFont typeface="Arial" pitchFamily="34" charset="0"/>
              <a:buChar char="•"/>
            </a:pPr>
            <a:r>
              <a:rPr lang="en-AU" sz="2400" dirty="0" smtClean="0"/>
              <a:t>Identify who will conduct monitoring and when</a:t>
            </a:r>
          </a:p>
          <a:p>
            <a:pPr>
              <a:buFont typeface="Arial" pitchFamily="34" charset="0"/>
              <a:buChar char="•"/>
            </a:pPr>
            <a:r>
              <a:rPr lang="en-AU" sz="2400" dirty="0" smtClean="0"/>
              <a:t> Develop robust data storage and analysis procedures</a:t>
            </a:r>
          </a:p>
          <a:p>
            <a:pPr>
              <a:buFont typeface="Arial" pitchFamily="34" charset="0"/>
              <a:buChar char="•"/>
            </a:pPr>
            <a:r>
              <a:rPr lang="en-AU" sz="2400" dirty="0" smtClean="0"/>
              <a:t> Seek expert advice on your design</a:t>
            </a:r>
            <a:endParaRPr lang="en-AU"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7237" y="813238"/>
            <a:ext cx="2185963" cy="937172"/>
          </a:xfrm>
        </p:spPr>
        <p:txBody>
          <a:bodyPr/>
          <a:lstStyle/>
          <a:p>
            <a:r>
              <a:rPr lang="en-AU" dirty="0" smtClean="0"/>
              <a:t>Replication</a:t>
            </a:r>
            <a:endParaRPr lang="en-AU" dirty="0"/>
          </a:p>
        </p:txBody>
      </p:sp>
      <p:pic>
        <p:nvPicPr>
          <p:cNvPr id="4" name="Content Placeholder 3" descr="Replication image 001.jpg"/>
          <p:cNvPicPr>
            <a:picLocks noGrp="1" noChangeAspect="1"/>
          </p:cNvPicPr>
          <p:nvPr>
            <p:ph idx="1"/>
          </p:nvPr>
        </p:nvPicPr>
        <p:blipFill>
          <a:blip r:embed="rId3" cstate="print"/>
          <a:stretch>
            <a:fillRect/>
          </a:stretch>
        </p:blipFill>
        <p:spPr>
          <a:xfrm>
            <a:off x="0" y="-34168"/>
            <a:ext cx="6907237" cy="6892168"/>
          </a:xfr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on indicators</a:t>
            </a:r>
            <a:endParaRPr lang="en-AU" dirty="0"/>
          </a:p>
        </p:txBody>
      </p:sp>
      <p:sp>
        <p:nvSpPr>
          <p:cNvPr id="3" name="Content Placeholder 2"/>
          <p:cNvSpPr>
            <a:spLocks noGrp="1"/>
          </p:cNvSpPr>
          <p:nvPr>
            <p:ph idx="1"/>
          </p:nvPr>
        </p:nvSpPr>
        <p:spPr/>
        <p:txBody>
          <a:bodyPr>
            <a:normAutofit/>
          </a:bodyPr>
          <a:lstStyle/>
          <a:p>
            <a:r>
              <a:rPr lang="de-DE" sz="2400" dirty="0" smtClean="0"/>
              <a:t>The most important characteristics in choosing indicators are that they must be:</a:t>
            </a:r>
            <a:endParaRPr lang="en-AU" sz="2400" dirty="0" smtClean="0"/>
          </a:p>
          <a:p>
            <a:pPr lvl="0">
              <a:buFont typeface="Arial" pitchFamily="34" charset="0"/>
              <a:buChar char="•"/>
            </a:pPr>
            <a:r>
              <a:rPr lang="en-AU" sz="2400" dirty="0" smtClean="0"/>
              <a:t> representative of the system of interest;</a:t>
            </a:r>
          </a:p>
          <a:p>
            <a:pPr lvl="0">
              <a:buFont typeface="Arial" pitchFamily="34" charset="0"/>
              <a:buChar char="•"/>
            </a:pPr>
            <a:r>
              <a:rPr lang="en-AU" sz="2400" dirty="0" smtClean="0"/>
              <a:t> sensitive to temporal and spatial rates of change;</a:t>
            </a:r>
          </a:p>
          <a:p>
            <a:pPr lvl="0">
              <a:buFont typeface="Arial" pitchFamily="34" charset="0"/>
              <a:buChar char="•"/>
            </a:pPr>
            <a:r>
              <a:rPr lang="en-AU" sz="2400" dirty="0" smtClean="0"/>
              <a:t> unbiased;</a:t>
            </a:r>
          </a:p>
          <a:p>
            <a:pPr lvl="0">
              <a:buFont typeface="Arial" pitchFamily="34" charset="0"/>
              <a:buChar char="•"/>
            </a:pPr>
            <a:r>
              <a:rPr lang="en-AU" sz="2400" dirty="0" smtClean="0"/>
              <a:t> feasible with respect to data collection; and </a:t>
            </a:r>
          </a:p>
          <a:p>
            <a:pPr>
              <a:buFont typeface="Arial" pitchFamily="34" charset="0"/>
              <a:buChar char="•"/>
            </a:pPr>
            <a:r>
              <a:rPr lang="de-DE" sz="2400" dirty="0" smtClean="0"/>
              <a:t> easy to interpret by the various user groups that will use them</a:t>
            </a:r>
            <a:endParaRPr lang="en-AU" sz="2400"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Monitoring plan</a:t>
            </a:r>
            <a:endParaRPr lang="en-AU" dirty="0"/>
          </a:p>
        </p:txBody>
      </p:sp>
      <p:sp>
        <p:nvSpPr>
          <p:cNvPr id="3" name="Content Placeholder 2"/>
          <p:cNvSpPr>
            <a:spLocks noGrp="1"/>
          </p:cNvSpPr>
          <p:nvPr>
            <p:ph idx="1"/>
          </p:nvPr>
        </p:nvSpPr>
        <p:spPr/>
        <p:txBody>
          <a:bodyPr>
            <a:normAutofit/>
          </a:bodyPr>
          <a:lstStyle/>
          <a:p>
            <a:endParaRPr lang="en-AU" sz="2400" dirty="0" smtClean="0"/>
          </a:p>
          <a:p>
            <a:endParaRPr lang="en-AU" sz="2400" dirty="0" smtClean="0"/>
          </a:p>
          <a:p>
            <a:r>
              <a:rPr lang="en-AU" sz="2400" i="1" dirty="0" smtClean="0"/>
              <a:t>Activity 10.2: </a:t>
            </a:r>
            <a:r>
              <a:rPr lang="de-DE" sz="2400" i="1" dirty="0" smtClean="0"/>
              <a:t>Design a fisheries data collection program appropriate for your case study. Use the monitoring program guidelines provided in the EAFM plan template and refer to the operational objectives and the indicators identified during Unit 9. Modify these as needed. Include objectives of the monitoring plan.</a:t>
            </a:r>
            <a:endParaRPr lang="en-AU" sz="2400" i="1"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Compliance</a:t>
            </a:r>
            <a:endParaRPr lang="en-AU" dirty="0"/>
          </a:p>
        </p:txBody>
      </p:sp>
      <p:sp>
        <p:nvSpPr>
          <p:cNvPr id="3" name="Content Placeholder 2"/>
          <p:cNvSpPr>
            <a:spLocks noGrp="1"/>
          </p:cNvSpPr>
          <p:nvPr>
            <p:ph idx="1"/>
          </p:nvPr>
        </p:nvSpPr>
        <p:spPr/>
        <p:txBody>
          <a:bodyPr>
            <a:normAutofit/>
          </a:bodyPr>
          <a:lstStyle/>
          <a:p>
            <a:r>
              <a:rPr lang="en-AU" sz="2400" dirty="0" smtClean="0"/>
              <a:t>Stakeholders complying with an EAFM plan is another key to its success</a:t>
            </a:r>
          </a:p>
          <a:p>
            <a:pPr>
              <a:buFont typeface="Arial" pitchFamily="34" charset="0"/>
              <a:buChar char="•"/>
            </a:pPr>
            <a:r>
              <a:rPr lang="en-AU" sz="2400" dirty="0" smtClean="0"/>
              <a:t> Development of EAFM plan WITH stakeholders is the best way to ensure compliance</a:t>
            </a:r>
          </a:p>
          <a:p>
            <a:r>
              <a:rPr lang="en-AU" sz="2400" dirty="0" smtClean="0"/>
              <a:t>Key actions to encourage compliance:</a:t>
            </a:r>
          </a:p>
          <a:p>
            <a:pPr lvl="1">
              <a:buFont typeface="Arial" pitchFamily="34" charset="0"/>
              <a:buChar char="•"/>
            </a:pPr>
            <a:r>
              <a:rPr lang="en-AU" sz="2400" dirty="0" smtClean="0"/>
              <a:t>Education</a:t>
            </a:r>
          </a:p>
          <a:p>
            <a:pPr lvl="1">
              <a:buFont typeface="Arial" pitchFamily="34" charset="0"/>
              <a:buChar char="•"/>
            </a:pPr>
            <a:r>
              <a:rPr lang="en-AU" sz="2400" dirty="0" smtClean="0"/>
              <a:t>Routine surveillance</a:t>
            </a:r>
          </a:p>
          <a:p>
            <a:pPr lvl="1">
              <a:buFont typeface="Arial" pitchFamily="34" charset="0"/>
              <a:buChar char="•"/>
            </a:pPr>
            <a:r>
              <a:rPr lang="en-AU" sz="2400" dirty="0" smtClean="0"/>
              <a:t>Target specific behaviours</a:t>
            </a:r>
          </a:p>
          <a:p>
            <a:pPr lvl="1">
              <a:buFont typeface="Arial" pitchFamily="34" charset="0"/>
              <a:buChar char="•"/>
            </a:pPr>
            <a:r>
              <a:rPr lang="en-AU" sz="2400" dirty="0" smtClean="0"/>
              <a:t>Punishment</a:t>
            </a:r>
            <a:endParaRPr lang="en-AU"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20903 EAFM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20120903 EAFM template.potx</Template>
  <TotalTime>380</TotalTime>
  <Words>635</Words>
  <Application>Microsoft Office PowerPoint</Application>
  <PresentationFormat>On-screen Show (4:3)</PresentationFormat>
  <Paragraphs>91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20120903 EAFM template</vt:lpstr>
      <vt:lpstr>UNIT 10:</vt:lpstr>
      <vt:lpstr>Monitoring &amp; compliance</vt:lpstr>
      <vt:lpstr>Final plan elements</vt:lpstr>
      <vt:lpstr>Monitoring</vt:lpstr>
      <vt:lpstr>Monitoring</vt:lpstr>
      <vt:lpstr>Replication</vt:lpstr>
      <vt:lpstr>More on indicators</vt:lpstr>
      <vt:lpstr>Monitoring plan</vt:lpstr>
      <vt:lpstr>Compliance</vt:lpstr>
      <vt:lpstr>Compliance</vt:lpstr>
      <vt:lpstr>Review process</vt:lpstr>
      <vt:lpstr>Review plan</vt:lpstr>
    </vt:vector>
  </TitlesOfParts>
  <Company>cartergraphicdesign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Carter</dc:creator>
  <cp:lastModifiedBy>Leanne Fernandes</cp:lastModifiedBy>
  <cp:revision>40</cp:revision>
  <dcterms:created xsi:type="dcterms:W3CDTF">2012-08-27T02:37:52Z</dcterms:created>
  <dcterms:modified xsi:type="dcterms:W3CDTF">2013-05-22T04:28:03Z</dcterms:modified>
</cp:coreProperties>
</file>